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  <p:sldMasterId id="2147483860" r:id="rId2"/>
  </p:sldMasterIdLst>
  <p:notesMasterIdLst>
    <p:notesMasterId r:id="rId32"/>
  </p:notesMasterIdLst>
  <p:handoutMasterIdLst>
    <p:handoutMasterId r:id="rId33"/>
  </p:handoutMasterIdLst>
  <p:sldIdLst>
    <p:sldId id="256" r:id="rId3"/>
    <p:sldId id="275" r:id="rId4"/>
    <p:sldId id="257" r:id="rId5"/>
    <p:sldId id="258" r:id="rId6"/>
    <p:sldId id="259" r:id="rId7"/>
    <p:sldId id="277" r:id="rId8"/>
    <p:sldId id="260" r:id="rId9"/>
    <p:sldId id="261" r:id="rId10"/>
    <p:sldId id="276" r:id="rId11"/>
    <p:sldId id="262" r:id="rId12"/>
    <p:sldId id="278" r:id="rId13"/>
    <p:sldId id="263" r:id="rId14"/>
    <p:sldId id="265" r:id="rId15"/>
    <p:sldId id="264" r:id="rId16"/>
    <p:sldId id="266" r:id="rId17"/>
    <p:sldId id="270" r:id="rId18"/>
    <p:sldId id="271" r:id="rId19"/>
    <p:sldId id="272" r:id="rId20"/>
    <p:sldId id="273" r:id="rId21"/>
    <p:sldId id="280" r:id="rId22"/>
    <p:sldId id="279" r:id="rId23"/>
    <p:sldId id="287" r:id="rId24"/>
    <p:sldId id="286" r:id="rId25"/>
    <p:sldId id="274" r:id="rId26"/>
    <p:sldId id="284" r:id="rId27"/>
    <p:sldId id="285" r:id="rId28"/>
    <p:sldId id="281" r:id="rId29"/>
    <p:sldId id="283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7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164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DFB5-05BD-4C3C-A20B-C883CB0BB652}" type="datetimeFigureOut">
              <a:rPr lang="en-US" smtClean="0"/>
              <a:t>4/16/2020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31A62-98F8-498F-8450-080E2990B5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3251-9DA9-4D74-B9AF-2B8BEE02A147}" type="datetimeFigureOut">
              <a:rPr lang="ko-KR" altLang="en-US" smtClean="0"/>
              <a:t>2020-04-16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570-0036-4005-A5E9-E95C73789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47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33CE9-3ED1-4BE6-9FB4-AD7285A9F2E5}" type="datetime1">
              <a:rPr lang="en-US" altLang="ko-KR" smtClean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Dept. of Game &amp; Multimedia Engineering</a:t>
            </a: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5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77105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19282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4582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DA6B2-E426-49FC-8C10-BDF789FA3708}" type="datetime1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4/16/2020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91153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9461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92070-A2C3-4FCB-ABB3-6246273FBC64}" type="datetime1">
              <a:rPr lang="en-US" altLang="ko-KR" smtClean="0"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41639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70760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3898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7E286-C090-4B72-8C86-2B2CECBF9BA3}" type="datetime1">
              <a:rPr lang="en-US" altLang="ko-KR" smtClean="0"/>
              <a:t>4/16/2020</a:t>
            </a:fld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Dept. of Game &amp; Multimedia Engineering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8576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6353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06A181-C03E-47D3-BACF-17D7368B9718}" type="datetime1">
              <a:rPr lang="en-US" altLang="ko-KR" smtClean="0">
                <a:solidFill>
                  <a:prstClr val="black"/>
                </a:solidFill>
              </a:rPr>
              <a:pPr/>
              <a:t>4/16/2020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/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561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2DFF-5B9D-4B9E-8B2E-7984CA33F346}" type="datetime1">
              <a:rPr lang="en-US" altLang="ko-KR" smtClean="0">
                <a:solidFill>
                  <a:prstClr val="black"/>
                </a:solidFill>
              </a:rPr>
              <a:pPr/>
              <a:t>4/16/2020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43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CF296B-A1AE-41FE-8842-B939F2DB707C}" type="datetime1">
              <a:rPr lang="en-US" altLang="ko-KR" smtClean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 dirty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9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6"/>
          <p:cNvSpPr/>
          <p:nvPr userDrawn="1"/>
        </p:nvSpPr>
        <p:spPr>
          <a:xfrm>
            <a:off x="261257" y="1077861"/>
            <a:ext cx="7772400" cy="45719"/>
          </a:xfrm>
          <a:prstGeom prst="rect">
            <a:avLst/>
          </a:prstGeom>
          <a:blipFill dpi="0" rotWithShape="1">
            <a:blip r:embed="rId10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3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0" kern="1200" cap="all" baseline="0"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0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357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FCA81C-7CED-43A9-9926-AFB8BCE65166}" type="datetime1">
              <a:rPr lang="en-US" altLang="ko-KR" smtClean="0">
                <a:solidFill>
                  <a:prstClr val="black"/>
                </a:solidFill>
              </a:rPr>
              <a:pPr/>
              <a:t>4/16/2020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9"/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6"/>
          <p:cNvSpPr/>
          <p:nvPr userDrawn="1"/>
        </p:nvSpPr>
        <p:spPr>
          <a:xfrm>
            <a:off x="261257" y="655528"/>
            <a:ext cx="7772400" cy="45719"/>
          </a:xfrm>
          <a:prstGeom prst="rect">
            <a:avLst/>
          </a:prstGeom>
          <a:blipFill dpi="0" rotWithShape="1">
            <a:blip r:embed="rId10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491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선형대수학</a:t>
            </a:r>
            <a:br>
              <a:rPr lang="en-US" altLang="ko-KR" dirty="0"/>
            </a:br>
            <a:r>
              <a:rPr lang="ko-KR" altLang="en-US" sz="5400" dirty="0" err="1"/>
              <a:t>유클리드</a:t>
            </a:r>
            <a:r>
              <a:rPr lang="ko-KR" altLang="en-US" sz="5400" dirty="0"/>
              <a:t> 벡터공간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임종범</a:t>
            </a:r>
            <a:endParaRPr lang="en-US" altLang="ko-KR" dirty="0"/>
          </a:p>
          <a:p>
            <a:r>
              <a:rPr lang="en-US" altLang="ko-KR" i="1" dirty="0">
                <a:latin typeface="Georgia" panose="02040502050405020303" pitchFamily="18" charset="0"/>
              </a:rPr>
              <a:t>jblim@kpu.ac.kr</a:t>
            </a:r>
            <a:endParaRPr lang="ko-KR" altLang="en-US" i="1" dirty="0">
              <a:latin typeface="Georgia" panose="02040502050405020303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Game &amp; Multimedia Engineering</a:t>
            </a:r>
          </a:p>
        </p:txBody>
      </p:sp>
    </p:spTree>
    <p:extLst>
      <p:ext uri="{BB962C8B-B14F-4D97-AF65-F5344CB8AC3E}">
        <p14:creationId xmlns:p14="http://schemas.microsoft.com/office/powerpoint/2010/main" val="2912574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6_55_205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r="5973" b="12971"/>
          <a:stretch/>
        </p:blipFill>
        <p:spPr>
          <a:xfrm>
            <a:off x="461963" y="809625"/>
            <a:ext cx="7907338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그림 4" descr="캡처_2017_04_14_02_56_58_559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r="4861" b="65342"/>
          <a:stretch/>
        </p:blipFill>
        <p:spPr>
          <a:xfrm>
            <a:off x="467544" y="4772025"/>
            <a:ext cx="8008938" cy="157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5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두 점 </a:t>
            </a:r>
            <a:r>
              <a:rPr lang="en-US" altLang="ko-KR" dirty="0"/>
              <a:t>P(-2, 1, 0), Q(1, 3, 5)</a:t>
            </a:r>
            <a:r>
              <a:rPr lang="ko-KR" altLang="en-US" dirty="0"/>
              <a:t>를 지나는 직선의 매개변수 방정식과 대칭 방정식을 구하여라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3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7_01_494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1" r="29444" b="22943"/>
          <a:stretch/>
        </p:blipFill>
        <p:spPr>
          <a:xfrm>
            <a:off x="2699792" y="1145072"/>
            <a:ext cx="3492500" cy="35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그림 3" descr="캡처_2017_04_14_02_57_05_696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611" b="64680"/>
          <a:stretch/>
        </p:blipFill>
        <p:spPr>
          <a:xfrm>
            <a:off x="571500" y="4437113"/>
            <a:ext cx="7899400" cy="16080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3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그림 3" descr="캡처_2017_04_14_02_57_05_696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9" r="13611" b="20209"/>
          <a:stretch/>
        </p:blipFill>
        <p:spPr>
          <a:xfrm>
            <a:off x="571500" y="1235990"/>
            <a:ext cx="7899400" cy="2116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/>
          <p:cNvCxnSpPr/>
          <p:nvPr/>
        </p:nvCxnSpPr>
        <p:spPr>
          <a:xfrm>
            <a:off x="6458919" y="2878810"/>
            <a:ext cx="104613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371860" y="1679304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표준형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7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평면의 표준 방정식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평면 방정식의 일반형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933" y="1156977"/>
            <a:ext cx="3512724" cy="3883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89" y="1830321"/>
            <a:ext cx="4255931" cy="1234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99" y="4198702"/>
            <a:ext cx="3586326" cy="6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9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7_19_8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11"/>
          <a:stretch/>
        </p:blipFill>
        <p:spPr>
          <a:xfrm>
            <a:off x="558800" y="796925"/>
            <a:ext cx="78994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5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7_49_30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2023" r="5139" b="10948"/>
          <a:stretch/>
        </p:blipFill>
        <p:spPr>
          <a:xfrm>
            <a:off x="596900" y="749299"/>
            <a:ext cx="7886700" cy="396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그림 3" descr="캡처_2017_04_14_02_57_58_826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61" b="83811"/>
          <a:stretch/>
        </p:blipFill>
        <p:spPr>
          <a:xfrm>
            <a:off x="577652" y="4920792"/>
            <a:ext cx="7666236" cy="737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60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그림 3" descr="캡처_2017_04_14_02_57_58_826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1" r="16161"/>
          <a:stretch/>
        </p:blipFill>
        <p:spPr>
          <a:xfrm>
            <a:off x="577652" y="895350"/>
            <a:ext cx="7666236" cy="372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캡처_2017_04_14_02_58_01_842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7" r="14166" b="40236"/>
          <a:stretch/>
        </p:blipFill>
        <p:spPr>
          <a:xfrm>
            <a:off x="546100" y="4775199"/>
            <a:ext cx="7848600" cy="520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64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8_08_656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32" b="5648"/>
          <a:stretch/>
        </p:blipFill>
        <p:spPr>
          <a:xfrm>
            <a:off x="567952" y="746125"/>
            <a:ext cx="7888288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그림 3" descr="캡처_2017_04_14_02_58_13_814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6" r="14479" b="60809"/>
          <a:stretch/>
        </p:blipFill>
        <p:spPr>
          <a:xfrm>
            <a:off x="574700" y="5067300"/>
            <a:ext cx="7820000" cy="125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99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평면의 각도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1221"/>
            <a:ext cx="4356924" cy="3430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04" y="2593342"/>
            <a:ext cx="3035248" cy="11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유클리드</a:t>
            </a:r>
            <a:r>
              <a:rPr lang="ko-KR" altLang="en-US" dirty="0"/>
              <a:t> 공간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5395624" cy="4906736"/>
          </a:xfrm>
        </p:spPr>
        <p:txBody>
          <a:bodyPr/>
          <a:lstStyle/>
          <a:p>
            <a:r>
              <a:rPr lang="ko-KR" altLang="en-US" dirty="0" err="1"/>
              <a:t>유클리드</a:t>
            </a:r>
            <a:r>
              <a:rPr lang="ko-KR" altLang="en-US" dirty="0"/>
              <a:t> 공간</a:t>
            </a:r>
            <a:r>
              <a:rPr lang="en-US" altLang="ko-KR" dirty="0"/>
              <a:t>(Euclidean space)</a:t>
            </a:r>
            <a:r>
              <a:rPr lang="ko-KR" altLang="en-US" dirty="0"/>
              <a:t>은 </a:t>
            </a:r>
            <a:r>
              <a:rPr lang="ko-KR" altLang="en-US" dirty="0" err="1"/>
              <a:t>유클리드가</a:t>
            </a:r>
            <a:r>
              <a:rPr lang="ko-KR" altLang="en-US" dirty="0"/>
              <a:t> 연구했던 </a:t>
            </a:r>
            <a:r>
              <a:rPr lang="ko-KR" altLang="en-US" b="1" u="sng" dirty="0"/>
              <a:t>평면</a:t>
            </a:r>
            <a:r>
              <a:rPr lang="ko-KR" altLang="en-US" dirty="0"/>
              <a:t>과 </a:t>
            </a:r>
            <a:r>
              <a:rPr lang="ko-KR" altLang="en-US" b="1" u="sng" dirty="0"/>
              <a:t>공간</a:t>
            </a:r>
            <a:r>
              <a:rPr lang="ko-KR" altLang="en-US" dirty="0"/>
              <a:t>을 일반화한 것</a:t>
            </a:r>
            <a:endParaRPr lang="en-US" altLang="ko-KR" dirty="0"/>
          </a:p>
          <a:p>
            <a:pPr lvl="1"/>
            <a:r>
              <a:rPr lang="ko-KR" altLang="en-US" dirty="0" err="1"/>
              <a:t>유클리드가</a:t>
            </a:r>
            <a:r>
              <a:rPr lang="ko-KR" altLang="en-US" dirty="0"/>
              <a:t> 생각했던 거리와 길이와 각도를 </a:t>
            </a:r>
            <a:r>
              <a:rPr lang="ko-KR" altLang="en-US" dirty="0" err="1"/>
              <a:t>좌표계를</a:t>
            </a:r>
            <a:r>
              <a:rPr lang="ko-KR" altLang="en-US" dirty="0"/>
              <a:t> 도입하여</a:t>
            </a:r>
            <a:r>
              <a:rPr lang="en-US" altLang="ko-KR" dirty="0"/>
              <a:t>, </a:t>
            </a:r>
            <a:r>
              <a:rPr lang="ko-KR" altLang="en-US" dirty="0"/>
              <a:t>임의 차원의 공간으로 확장한 것</a:t>
            </a:r>
            <a:endParaRPr lang="en-US" altLang="ko-KR" dirty="0"/>
          </a:p>
          <a:p>
            <a:pPr lvl="1"/>
            <a:r>
              <a:rPr lang="ko-KR" altLang="en-US" dirty="0"/>
              <a:t>표준적인 유한 차원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내적 공간</a:t>
            </a:r>
            <a:endParaRPr lang="en-US" alt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https://upload.wikimedia.org/wikipedia/commons/thumb/6/69/Coord_system_CA_0.svg/500px-Coord_system_CA_0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881" y="1161825"/>
            <a:ext cx="3351508" cy="324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91014" y="4567843"/>
            <a:ext cx="3673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차원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유클리드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공간 상의 각 점은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개의 좌표 축에 결정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2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4624584" cy="4906736"/>
          </a:xfrm>
        </p:spPr>
        <p:txBody>
          <a:bodyPr/>
          <a:lstStyle/>
          <a:p>
            <a:r>
              <a:rPr lang="ko-KR" altLang="en-US" dirty="0"/>
              <a:t>다음 두 평면이 이루는 각을 구하여라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45" y="1332855"/>
            <a:ext cx="4004824" cy="3959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7" y="1816895"/>
            <a:ext cx="2144725" cy="69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53" y="3651259"/>
            <a:ext cx="3988991" cy="337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944" y="4143024"/>
            <a:ext cx="1783419" cy="21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4624584" cy="4906736"/>
          </a:xfrm>
        </p:spPr>
        <p:txBody>
          <a:bodyPr/>
          <a:lstStyle/>
          <a:p>
            <a:r>
              <a:rPr lang="ko-KR" altLang="en-US" dirty="0"/>
              <a:t>다음 두 평면이 이루는 직선을 구하여라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&lt;1, 4, 7&gt;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727" y="1173997"/>
            <a:ext cx="4004824" cy="3959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29" y="1882120"/>
            <a:ext cx="2144725" cy="697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76" y="3408244"/>
            <a:ext cx="4669080" cy="9622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902334" y="3615648"/>
            <a:ext cx="304789" cy="2063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085" y="3271188"/>
            <a:ext cx="665285" cy="2143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88" y="4915056"/>
            <a:ext cx="885641" cy="348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50" y="4986316"/>
            <a:ext cx="304789" cy="2063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2943" y="4956195"/>
            <a:ext cx="4528806" cy="2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9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7_27_58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7" r="12413" b="48438"/>
          <a:stretch/>
        </p:blipFill>
        <p:spPr>
          <a:xfrm>
            <a:off x="550863" y="1498600"/>
            <a:ext cx="8008937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1411" y="872123"/>
            <a:ext cx="7887013" cy="402161"/>
            <a:chOff x="429403" y="897523"/>
            <a:chExt cx="7887013" cy="402161"/>
          </a:xfrm>
        </p:grpSpPr>
        <p:sp>
          <p:nvSpPr>
            <p:cNvPr id="5" name="직사각형 23"/>
            <p:cNvSpPr>
              <a:spLocks noChangeArrowheads="1"/>
            </p:cNvSpPr>
            <p:nvPr/>
          </p:nvSpPr>
          <p:spPr bwMode="auto">
            <a:xfrm>
              <a:off x="741878" y="897523"/>
              <a:ext cx="7574538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buClr>
                  <a:srgbClr val="000000"/>
                </a:buClr>
                <a:buSzPct val="120000"/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세 점을 지나는 평면</a:t>
              </a:r>
            </a:p>
          </p:txBody>
        </p:sp>
        <p:pic>
          <p:nvPicPr>
            <p:cNvPr id="6" name="Picture 2" descr="C:\Users\Administrator\Desktop\images\02_03.jp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03" y="972934"/>
              <a:ext cx="315664" cy="28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3870526" y="424141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추후에 논의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평면 사이의 거리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 r="9638" b="30593"/>
          <a:stretch/>
        </p:blipFill>
        <p:spPr>
          <a:xfrm rot="10800000">
            <a:off x="30514" y="737291"/>
            <a:ext cx="5327543" cy="518312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" t="6194" r="37008" b="80146"/>
          <a:stretch/>
        </p:blipFill>
        <p:spPr>
          <a:xfrm>
            <a:off x="5338288" y="968643"/>
            <a:ext cx="3759217" cy="13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0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5" y="3781710"/>
            <a:ext cx="5149124" cy="16933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평면 사이의 거리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점과 평면 사이의 거리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점 </a:t>
            </a:r>
            <a:r>
              <a:rPr lang="en-US" altLang="ko-KR" dirty="0"/>
              <a:t>Q(</a:t>
            </a:r>
            <a:r>
              <a:rPr lang="en-US" altLang="ko-KR" i="1" dirty="0"/>
              <a:t>x</a:t>
            </a:r>
            <a:r>
              <a:rPr lang="en-US" altLang="ko-KR" baseline="-25000" dirty="0"/>
              <a:t>0</a:t>
            </a:r>
            <a:r>
              <a:rPr lang="en-US" altLang="ko-KR" dirty="0"/>
              <a:t>, </a:t>
            </a:r>
            <a:r>
              <a:rPr lang="en-US" altLang="ko-KR" i="1" dirty="0"/>
              <a:t>y</a:t>
            </a:r>
            <a:r>
              <a:rPr lang="en-US" altLang="ko-KR" baseline="-25000" dirty="0"/>
              <a:t>0</a:t>
            </a:r>
            <a:r>
              <a:rPr lang="en-US" altLang="ko-KR" dirty="0"/>
              <a:t>, </a:t>
            </a:r>
            <a:r>
              <a:rPr lang="en-US" altLang="ko-KR" i="1" dirty="0"/>
              <a:t>z</a:t>
            </a:r>
            <a:r>
              <a:rPr lang="en-US" altLang="ko-KR" baseline="-25000" dirty="0"/>
              <a:t>0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br>
              <a:rPr lang="en-US" altLang="ko-KR" dirty="0"/>
            </a:br>
            <a:r>
              <a:rPr lang="ko-KR" altLang="en-US" dirty="0"/>
              <a:t>평면 </a:t>
            </a:r>
            <a:r>
              <a:rPr lang="en-US" altLang="ko-KR" i="1" dirty="0"/>
              <a:t>ax</a:t>
            </a:r>
            <a:r>
              <a:rPr lang="en-US" altLang="ko-KR" dirty="0"/>
              <a:t> + </a:t>
            </a:r>
            <a:r>
              <a:rPr lang="en-US" altLang="ko-KR" i="1" dirty="0"/>
              <a:t>by</a:t>
            </a:r>
            <a:r>
              <a:rPr lang="en-US" altLang="ko-KR" dirty="0"/>
              <a:t> + </a:t>
            </a:r>
            <a:r>
              <a:rPr lang="en-US" altLang="ko-KR" i="1" dirty="0" err="1"/>
              <a:t>cz</a:t>
            </a:r>
            <a:r>
              <a:rPr lang="en-US" altLang="ko-KR" dirty="0"/>
              <a:t> + </a:t>
            </a:r>
            <a:r>
              <a:rPr lang="en-US" altLang="ko-KR" i="1" dirty="0"/>
              <a:t>d</a:t>
            </a:r>
            <a:r>
              <a:rPr lang="en-US" altLang="ko-KR" dirty="0"/>
              <a:t> = 0 </a:t>
            </a:r>
            <a:r>
              <a:rPr lang="ko-KR" altLang="en-US" dirty="0"/>
              <a:t>사이의 거리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P(</a:t>
            </a:r>
            <a:r>
              <a:rPr lang="en-US" altLang="ko-KR" i="1" dirty="0"/>
              <a:t>x</a:t>
            </a:r>
            <a:r>
              <a:rPr lang="en-US" altLang="ko-KR" baseline="-25000" dirty="0"/>
              <a:t>1</a:t>
            </a:r>
            <a:r>
              <a:rPr lang="en-US" altLang="ko-KR" dirty="0"/>
              <a:t>, </a:t>
            </a:r>
            <a:r>
              <a:rPr lang="en-US" altLang="ko-KR" i="1" dirty="0"/>
              <a:t>y</a:t>
            </a:r>
            <a:r>
              <a:rPr lang="en-US" altLang="ko-KR" baseline="-25000" dirty="0"/>
              <a:t>1</a:t>
            </a:r>
            <a:r>
              <a:rPr lang="en-US" altLang="ko-KR" dirty="0"/>
              <a:t>, </a:t>
            </a:r>
            <a:r>
              <a:rPr lang="en-US" altLang="ko-KR" i="1" dirty="0"/>
              <a:t>z</a:t>
            </a:r>
            <a:r>
              <a:rPr lang="en-US" altLang="ko-KR" baseline="-25000" dirty="0"/>
              <a:t>1</a:t>
            </a:r>
            <a:r>
              <a:rPr lang="en-US" dirty="0"/>
              <a:t>)</a:t>
            </a:r>
            <a:r>
              <a:rPr lang="ko-KR" altLang="en-US" dirty="0"/>
              <a:t>는 평면 위의 점</a:t>
            </a:r>
            <a:r>
              <a:rPr lang="en-US" altLang="ko-KR" dirty="0"/>
              <a:t>, d = -(</a:t>
            </a:r>
            <a:r>
              <a:rPr lang="en-US" altLang="ko-KR" i="1" dirty="0"/>
              <a:t>ax</a:t>
            </a:r>
            <a:r>
              <a:rPr lang="en-US" altLang="ko-KR" baseline="-25000" dirty="0"/>
              <a:t>1</a:t>
            </a:r>
            <a:r>
              <a:rPr lang="en-US" altLang="ko-KR" dirty="0"/>
              <a:t> + </a:t>
            </a:r>
            <a:r>
              <a:rPr lang="en-US" altLang="ko-KR" i="1" dirty="0"/>
              <a:t>by</a:t>
            </a:r>
            <a:r>
              <a:rPr lang="en-US" altLang="ko-KR" baseline="-25000" dirty="0"/>
              <a:t>1</a:t>
            </a:r>
            <a:r>
              <a:rPr lang="en-US" altLang="ko-KR" dirty="0"/>
              <a:t> + </a:t>
            </a:r>
            <a:r>
              <a:rPr lang="en-US" altLang="ko-KR" i="1" dirty="0"/>
              <a:t>cz</a:t>
            </a:r>
            <a:r>
              <a:rPr lang="en-US" altLang="ko-KR" baseline="-25000" dirty="0"/>
              <a:t>1</a:t>
            </a:r>
            <a:r>
              <a:rPr lang="en-US" altLang="ko-KR" dirty="0"/>
              <a:t>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78" y="1265464"/>
            <a:ext cx="4093655" cy="37838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8" y="1863571"/>
            <a:ext cx="3200554" cy="7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5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평면 사이의 거리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8" r="9427" b="50930"/>
          <a:stretch/>
        </p:blipFill>
        <p:spPr>
          <a:xfrm>
            <a:off x="234585" y="1464042"/>
            <a:ext cx="8655343" cy="333268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평면 사이의 거리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6" t="64862" r="8743" b="7185"/>
          <a:stretch/>
        </p:blipFill>
        <p:spPr>
          <a:xfrm>
            <a:off x="555214" y="1328980"/>
            <a:ext cx="8033573" cy="391719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48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평면 사이의 거리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 평면 사이의 거리를 구하여라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185" y="1366538"/>
            <a:ext cx="3746944" cy="3441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79" y="1737803"/>
            <a:ext cx="4749219" cy="284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87" y="2979954"/>
            <a:ext cx="2146468" cy="313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87" y="3475846"/>
            <a:ext cx="3843650" cy="3134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68" y="3971560"/>
            <a:ext cx="3432014" cy="19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평면 사이의 거리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점과 직선 사이의 거리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27" y="1357841"/>
            <a:ext cx="4121634" cy="2307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86" y="1852917"/>
            <a:ext cx="2426572" cy="10026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70526" y="424141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추후에 논의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627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평면 그리기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46" y="1285931"/>
            <a:ext cx="5747177" cy="528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69" y="2218694"/>
            <a:ext cx="6723862" cy="284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9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 descr="캡처_2017_04_14_02_55_12_799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6"/>
          <a:stretch/>
        </p:blipFill>
        <p:spPr>
          <a:xfrm>
            <a:off x="0" y="1164868"/>
            <a:ext cx="91440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그림 5" descr="캡처_2017_04_14_02_55_16_398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r="7916" b="54324"/>
          <a:stretch/>
        </p:blipFill>
        <p:spPr>
          <a:xfrm>
            <a:off x="853008" y="4301703"/>
            <a:ext cx="7391400" cy="207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54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76" y="107421"/>
            <a:ext cx="3867980" cy="502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98" y="4934299"/>
            <a:ext cx="8079298" cy="6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4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 descr="캡처_2017_04_14_02_55_16_398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46381" r="7916" b="14846"/>
          <a:stretch/>
        </p:blipFill>
        <p:spPr>
          <a:xfrm>
            <a:off x="853008" y="1145099"/>
            <a:ext cx="73914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캡처_2017_04_14_02_55_21_589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 r="13611" b="19596"/>
          <a:stretch/>
        </p:blipFill>
        <p:spPr>
          <a:xfrm>
            <a:off x="508000" y="2835101"/>
            <a:ext cx="7899400" cy="31861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0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8" y="107421"/>
            <a:ext cx="3172727" cy="4119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265464"/>
            <a:ext cx="5314258" cy="4906736"/>
          </a:xfrm>
        </p:spPr>
        <p:txBody>
          <a:bodyPr/>
          <a:lstStyle/>
          <a:p>
            <a:pPr latinLnBrk="0"/>
            <a:r>
              <a:rPr lang="ko-KR" altLang="en-US" dirty="0"/>
              <a:t>매개변수 방정식</a:t>
            </a:r>
            <a:r>
              <a:rPr lang="en-US" altLang="ko-KR" dirty="0"/>
              <a:t>(parametric equations)</a:t>
            </a:r>
          </a:p>
          <a:p>
            <a:pPr lvl="1" latinLnBrk="0"/>
            <a:r>
              <a:rPr lang="ko-KR" altLang="en-US" dirty="0"/>
              <a:t>직선 </a:t>
            </a:r>
            <a:r>
              <a:rPr lang="en-US" altLang="ko-KR" dirty="0"/>
              <a:t>L</a:t>
            </a:r>
            <a:r>
              <a:rPr lang="ko-KR" altLang="en-US" dirty="0"/>
              <a:t>이 </a:t>
            </a:r>
            <a:r>
              <a:rPr lang="en-US" altLang="ko-KR" dirty="0"/>
              <a:t>v = &lt;a, b, c&gt; </a:t>
            </a:r>
            <a:r>
              <a:rPr lang="ko-KR" altLang="en-US" dirty="0"/>
              <a:t>와 평행하고 </a:t>
            </a:r>
            <a:br>
              <a:rPr lang="en-US" altLang="ko-KR" dirty="0"/>
            </a:br>
            <a:r>
              <a:rPr lang="ko-KR" altLang="en-US" dirty="0"/>
              <a:t>점 </a:t>
            </a:r>
            <a:r>
              <a:rPr lang="en-US" altLang="ko-KR" dirty="0"/>
              <a:t>P(x</a:t>
            </a:r>
            <a:r>
              <a:rPr lang="en-US" altLang="ko-KR" baseline="-25000" dirty="0"/>
              <a:t>1</a:t>
            </a:r>
            <a:r>
              <a:rPr lang="en-US" altLang="ko-KR" dirty="0"/>
              <a:t>, y</a:t>
            </a:r>
            <a:r>
              <a:rPr lang="en-US" altLang="ko-KR" baseline="-25000" dirty="0"/>
              <a:t>1</a:t>
            </a:r>
            <a:r>
              <a:rPr lang="en-US" altLang="ko-KR" dirty="0"/>
              <a:t>, z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r>
              <a:rPr lang="ko-KR" altLang="en-US" dirty="0"/>
              <a:t>를 지날 때 다음의 매개변수 방정식으로 표현 가능하다</a:t>
            </a:r>
            <a:endParaRPr lang="en-US" altLang="ko-KR" dirty="0"/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  <a:p>
            <a:pPr latinLnBrk="0"/>
            <a:r>
              <a:rPr lang="ko-KR" altLang="en-US" dirty="0"/>
              <a:t>대칭 방정식</a:t>
            </a:r>
            <a:r>
              <a:rPr lang="en-US" altLang="ko-KR" dirty="0"/>
              <a:t>(symmetric equations)</a:t>
            </a:r>
          </a:p>
          <a:p>
            <a:pPr lvl="1" latinLnBrk="0"/>
            <a:r>
              <a:rPr lang="ko-KR" altLang="en-US" dirty="0"/>
              <a:t>위 식을 </a:t>
            </a:r>
            <a:r>
              <a:rPr lang="en-US" altLang="ko-KR" i="1" dirty="0"/>
              <a:t>t</a:t>
            </a:r>
            <a:r>
              <a:rPr lang="ko-KR" altLang="en-US" dirty="0"/>
              <a:t>에 대해서 쓰면 다음의 대칭 방정식</a:t>
            </a:r>
            <a:r>
              <a:rPr lang="en-US" altLang="ko-KR" dirty="0"/>
              <a:t>(symmetric equations)</a:t>
            </a:r>
            <a:r>
              <a:rPr lang="ko-KR" altLang="en-US" dirty="0"/>
              <a:t>을 얻을 수 있다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Dept. of Game &amp; Multimedia Engineering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0" y="2920766"/>
            <a:ext cx="5892324" cy="35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36" y="4558044"/>
            <a:ext cx="3787569" cy="9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1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6_47_141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11"/>
          <a:stretch/>
        </p:blipFill>
        <p:spPr>
          <a:xfrm>
            <a:off x="571500" y="746125"/>
            <a:ext cx="78994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7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캡처_2017_04_14_02_56_51_90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06" b="10391"/>
          <a:stretch/>
        </p:blipFill>
        <p:spPr>
          <a:xfrm>
            <a:off x="508000" y="873125"/>
            <a:ext cx="7835900" cy="40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54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직선과 평면의 벡터 방정식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61257" y="1265464"/>
            <a:ext cx="4721448" cy="4906736"/>
          </a:xfrm>
        </p:spPr>
        <p:txBody>
          <a:bodyPr/>
          <a:lstStyle/>
          <a:p>
            <a:r>
              <a:rPr lang="ko-KR" altLang="en-US" dirty="0"/>
              <a:t>점 </a:t>
            </a:r>
            <a:r>
              <a:rPr lang="en-US" altLang="ko-KR" dirty="0"/>
              <a:t>(1, -2, 4)</a:t>
            </a:r>
            <a:r>
              <a:rPr lang="ko-KR" altLang="en-US" dirty="0"/>
              <a:t>를 지나고 </a:t>
            </a:r>
            <a:r>
              <a:rPr lang="en-US" altLang="ko-KR" b="1" dirty="0"/>
              <a:t>v</a:t>
            </a:r>
            <a:r>
              <a:rPr lang="en-US" altLang="ko-KR" dirty="0"/>
              <a:t> = &lt;2, 4, -4&gt;</a:t>
            </a:r>
            <a:r>
              <a:rPr lang="ko-KR" altLang="en-US" dirty="0"/>
              <a:t>와 평행인 직선의 매개변수 방정식과 대칭 방정식을 구하여라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953" y="993192"/>
            <a:ext cx="3467945" cy="4965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4" y="4150694"/>
            <a:ext cx="5462697" cy="2701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6" y="4603117"/>
            <a:ext cx="5271655" cy="4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99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1_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1391</TotalTime>
  <Words>553</Words>
  <Application>Microsoft Office PowerPoint</Application>
  <PresentationFormat>On-screen Show (4:3)</PresentationFormat>
  <Paragraphs>136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맑은 고딕</vt:lpstr>
      <vt:lpstr>Arial</vt:lpstr>
      <vt:lpstr>Calibri</vt:lpstr>
      <vt:lpstr>Georgia</vt:lpstr>
      <vt:lpstr>Rockwell</vt:lpstr>
      <vt:lpstr>Rockwell Condensed</vt:lpstr>
      <vt:lpstr>Wingdings</vt:lpstr>
      <vt:lpstr>목판</vt:lpstr>
      <vt:lpstr>1_목판</vt:lpstr>
      <vt:lpstr>선형대수학 유클리드 벡터공간</vt:lpstr>
      <vt:lpstr>유클리드 공간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직선과 평면의 벡터 방정식</vt:lpstr>
      <vt:lpstr>점, 직선, 평면 사이의 거리</vt:lpstr>
      <vt:lpstr>점, 직선, 평면 사이의 거리</vt:lpstr>
      <vt:lpstr>점, 직선, 평면 사이의 거리</vt:lpstr>
      <vt:lpstr>점, 직선, 평면 사이의 거리</vt:lpstr>
      <vt:lpstr>점, 직선, 평면 사이의 거리</vt:lpstr>
      <vt:lpstr>점, 직선, 평면 사이의 거리</vt:lpstr>
      <vt:lpstr>평면 그리기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jblim</dc:creator>
  <cp:lastModifiedBy>v</cp:lastModifiedBy>
  <cp:revision>271</cp:revision>
  <dcterms:created xsi:type="dcterms:W3CDTF">2017-02-28T02:06:20Z</dcterms:created>
  <dcterms:modified xsi:type="dcterms:W3CDTF">2020-04-16T17:11:42Z</dcterms:modified>
</cp:coreProperties>
</file>